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1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2.xml" ContentType="application/vnd.openxmlformats-officedocument.presentationml.notesSlide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8" r:id="rId2"/>
  </p:sldMasterIdLst>
  <p:notesMasterIdLst>
    <p:notesMasterId r:id="rId18"/>
  </p:notesMasterIdLst>
  <p:handoutMasterIdLst>
    <p:handoutMasterId r:id="rId19"/>
  </p:handoutMasterIdLst>
  <p:sldIdLst>
    <p:sldId id="1793" r:id="rId3"/>
    <p:sldId id="1820" r:id="rId4"/>
    <p:sldId id="1819" r:id="rId5"/>
    <p:sldId id="1821" r:id="rId6"/>
    <p:sldId id="1822" r:id="rId7"/>
    <p:sldId id="1795" r:id="rId8"/>
    <p:sldId id="1829" r:id="rId9"/>
    <p:sldId id="1827" r:id="rId10"/>
    <p:sldId id="1828" r:id="rId11"/>
    <p:sldId id="1830" r:id="rId12"/>
    <p:sldId id="1832" r:id="rId13"/>
    <p:sldId id="1831" r:id="rId14"/>
    <p:sldId id="1833" r:id="rId15"/>
    <p:sldId id="1834" r:id="rId16"/>
    <p:sldId id="1836" r:id="rId17"/>
  </p:sldIdLst>
  <p:sldSz cx="12192000" cy="6858000"/>
  <p:notesSz cx="7053263" cy="93091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02" userDrawn="1">
          <p15:clr>
            <a:srgbClr val="A4A3A4"/>
          </p15:clr>
        </p15:guide>
        <p15:guide id="3" pos="7378" userDrawn="1">
          <p15:clr>
            <a:srgbClr val="A4A3A4"/>
          </p15:clr>
        </p15:guide>
        <p15:guide id="4" orient="horz" pos="346" userDrawn="1">
          <p15:clr>
            <a:srgbClr val="A4A3A4"/>
          </p15:clr>
        </p15:guide>
        <p15:guide id="5" orient="horz" pos="3974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orient="horz" pos="572" userDrawn="1">
          <p15:clr>
            <a:srgbClr val="A4A3A4"/>
          </p15:clr>
        </p15:guide>
        <p15:guide id="8" orient="horz" pos="37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64" autoAdjust="0"/>
  </p:normalViewPr>
  <p:slideViewPr>
    <p:cSldViewPr snapToGrid="0" showGuides="1">
      <p:cViewPr varScale="1">
        <p:scale>
          <a:sx n="61" d="100"/>
          <a:sy n="61" d="100"/>
        </p:scale>
        <p:origin x="996" y="54"/>
      </p:cViewPr>
      <p:guideLst>
        <p:guide orient="horz" pos="2160"/>
        <p:guide pos="302"/>
        <p:guide pos="7378"/>
        <p:guide orient="horz" pos="346"/>
        <p:guide orient="horz" pos="3974"/>
        <p:guide pos="3840"/>
        <p:guide orient="horz" pos="572"/>
        <p:guide orient="horz" pos="374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C9ADD371-FD3F-476A-81E8-102E85DEFCF6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31088EFB-7FE4-41D5-8D4D-B9FA9D64F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77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141743F9-9B08-422F-9ECE-BE7148BC7DDC}" type="datetimeFigureOut">
              <a:rPr lang="zh-CN" altLang="en-US" smtClean="0"/>
              <a:t>2025/10/26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63638"/>
            <a:ext cx="5586413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05327" y="4480004"/>
            <a:ext cx="5642610" cy="3665458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D34C0232-94FA-4EBE-BB9B-79FBE48603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9738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932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824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780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2682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1538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矩形 4"/>
          <p:cNvSpPr/>
          <p:nvPr userDrawn="1"/>
        </p:nvSpPr>
        <p:spPr>
          <a:xfrm>
            <a:off x="160943" y="645393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492400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8428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181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9145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2265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988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2" r:id="rId3"/>
    <p:sldLayoutId id="2147483667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1720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18" Type="http://schemas.openxmlformats.org/officeDocument/2006/relationships/tags" Target="../tags/tag19.xml"/><Relationship Id="rId3" Type="http://schemas.openxmlformats.org/officeDocument/2006/relationships/tags" Target="../tags/tag4.xml"/><Relationship Id="rId21" Type="http://schemas.openxmlformats.org/officeDocument/2006/relationships/tags" Target="../tags/tag22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tags" Target="../tags/tag18.xml"/><Relationship Id="rId2" Type="http://schemas.openxmlformats.org/officeDocument/2006/relationships/tags" Target="../tags/tag3.xml"/><Relationship Id="rId16" Type="http://schemas.openxmlformats.org/officeDocument/2006/relationships/tags" Target="../tags/tag17.xml"/><Relationship Id="rId20" Type="http://schemas.openxmlformats.org/officeDocument/2006/relationships/tags" Target="../tags/tag21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24" Type="http://schemas.openxmlformats.org/officeDocument/2006/relationships/image" Target="../media/image2.png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23" Type="http://schemas.openxmlformats.org/officeDocument/2006/relationships/notesSlide" Target="../notesSlides/notesSlide1.xml"/><Relationship Id="rId10" Type="http://schemas.openxmlformats.org/officeDocument/2006/relationships/tags" Target="../tags/tag11.xml"/><Relationship Id="rId19" Type="http://schemas.openxmlformats.org/officeDocument/2006/relationships/tags" Target="../tags/tag20.xml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Relationship Id="rId22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30.xml"/><Relationship Id="rId13" Type="http://schemas.openxmlformats.org/officeDocument/2006/relationships/tags" Target="../tags/tag35.xml"/><Relationship Id="rId18" Type="http://schemas.openxmlformats.org/officeDocument/2006/relationships/tags" Target="../tags/tag40.xml"/><Relationship Id="rId3" Type="http://schemas.openxmlformats.org/officeDocument/2006/relationships/tags" Target="../tags/tag25.xml"/><Relationship Id="rId21" Type="http://schemas.openxmlformats.org/officeDocument/2006/relationships/tags" Target="../tags/tag43.xml"/><Relationship Id="rId7" Type="http://schemas.openxmlformats.org/officeDocument/2006/relationships/tags" Target="../tags/tag29.xml"/><Relationship Id="rId12" Type="http://schemas.openxmlformats.org/officeDocument/2006/relationships/tags" Target="../tags/tag34.xml"/><Relationship Id="rId17" Type="http://schemas.openxmlformats.org/officeDocument/2006/relationships/tags" Target="../tags/tag39.xml"/><Relationship Id="rId2" Type="http://schemas.openxmlformats.org/officeDocument/2006/relationships/tags" Target="../tags/tag24.xml"/><Relationship Id="rId16" Type="http://schemas.openxmlformats.org/officeDocument/2006/relationships/tags" Target="../tags/tag38.xml"/><Relationship Id="rId20" Type="http://schemas.openxmlformats.org/officeDocument/2006/relationships/tags" Target="../tags/tag42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11" Type="http://schemas.openxmlformats.org/officeDocument/2006/relationships/tags" Target="../tags/tag33.xml"/><Relationship Id="rId24" Type="http://schemas.openxmlformats.org/officeDocument/2006/relationships/image" Target="../media/image3.jpeg"/><Relationship Id="rId5" Type="http://schemas.openxmlformats.org/officeDocument/2006/relationships/tags" Target="../tags/tag27.xml"/><Relationship Id="rId15" Type="http://schemas.openxmlformats.org/officeDocument/2006/relationships/tags" Target="../tags/tag37.xml"/><Relationship Id="rId23" Type="http://schemas.openxmlformats.org/officeDocument/2006/relationships/notesSlide" Target="../notesSlides/notesSlide2.xml"/><Relationship Id="rId10" Type="http://schemas.openxmlformats.org/officeDocument/2006/relationships/tags" Target="../tags/tag32.xml"/><Relationship Id="rId19" Type="http://schemas.openxmlformats.org/officeDocument/2006/relationships/tags" Target="../tags/tag41.xml"/><Relationship Id="rId4" Type="http://schemas.openxmlformats.org/officeDocument/2006/relationships/tags" Target="../tags/tag26.xml"/><Relationship Id="rId9" Type="http://schemas.openxmlformats.org/officeDocument/2006/relationships/tags" Target="../tags/tag31.xml"/><Relationship Id="rId14" Type="http://schemas.openxmlformats.org/officeDocument/2006/relationships/tags" Target="../tags/tag36.xml"/><Relationship Id="rId22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51.xml"/><Relationship Id="rId13" Type="http://schemas.openxmlformats.org/officeDocument/2006/relationships/tags" Target="../tags/tag56.xml"/><Relationship Id="rId18" Type="http://schemas.openxmlformats.org/officeDocument/2006/relationships/tags" Target="../tags/tag61.xml"/><Relationship Id="rId3" Type="http://schemas.openxmlformats.org/officeDocument/2006/relationships/tags" Target="../tags/tag46.xml"/><Relationship Id="rId21" Type="http://schemas.openxmlformats.org/officeDocument/2006/relationships/slideLayout" Target="../slideLayouts/slideLayout4.xml"/><Relationship Id="rId7" Type="http://schemas.openxmlformats.org/officeDocument/2006/relationships/tags" Target="../tags/tag50.xml"/><Relationship Id="rId12" Type="http://schemas.openxmlformats.org/officeDocument/2006/relationships/tags" Target="../tags/tag55.xml"/><Relationship Id="rId17" Type="http://schemas.openxmlformats.org/officeDocument/2006/relationships/tags" Target="../tags/tag60.xml"/><Relationship Id="rId2" Type="http://schemas.openxmlformats.org/officeDocument/2006/relationships/tags" Target="../tags/tag45.xml"/><Relationship Id="rId16" Type="http://schemas.openxmlformats.org/officeDocument/2006/relationships/tags" Target="../tags/tag59.xml"/><Relationship Id="rId20" Type="http://schemas.openxmlformats.org/officeDocument/2006/relationships/tags" Target="../tags/tag63.xml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11" Type="http://schemas.openxmlformats.org/officeDocument/2006/relationships/tags" Target="../tags/tag54.xml"/><Relationship Id="rId5" Type="http://schemas.openxmlformats.org/officeDocument/2006/relationships/tags" Target="../tags/tag48.xml"/><Relationship Id="rId15" Type="http://schemas.openxmlformats.org/officeDocument/2006/relationships/tags" Target="../tags/tag58.xml"/><Relationship Id="rId23" Type="http://schemas.openxmlformats.org/officeDocument/2006/relationships/image" Target="../media/image3.jpeg"/><Relationship Id="rId10" Type="http://schemas.openxmlformats.org/officeDocument/2006/relationships/tags" Target="../tags/tag53.xml"/><Relationship Id="rId19" Type="http://schemas.openxmlformats.org/officeDocument/2006/relationships/tags" Target="../tags/tag62.xml"/><Relationship Id="rId4" Type="http://schemas.openxmlformats.org/officeDocument/2006/relationships/tags" Target="../tags/tag47.xml"/><Relationship Id="rId9" Type="http://schemas.openxmlformats.org/officeDocument/2006/relationships/tags" Target="../tags/tag52.xml"/><Relationship Id="rId14" Type="http://schemas.openxmlformats.org/officeDocument/2006/relationships/tags" Target="../tags/tag57.xml"/><Relationship Id="rId2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_任意多边形 19"/>
          <p:cNvSpPr>
            <a:spLocks noChangeAspect="1"/>
          </p:cNvSpPr>
          <p:nvPr>
            <p:custDataLst>
              <p:tags r:id="rId1"/>
            </p:custDataLst>
          </p:nvPr>
        </p:nvSpPr>
        <p:spPr bwMode="auto">
          <a:xfrm rot="5400000">
            <a:off x="11224980" y="5899826"/>
            <a:ext cx="814472" cy="9130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1" name="任意多边形 37"/>
          <p:cNvSpPr>
            <a:spLocks noChangeAspect="1"/>
          </p:cNvSpPr>
          <p:nvPr/>
        </p:nvSpPr>
        <p:spPr bwMode="auto">
          <a:xfrm rot="5400000">
            <a:off x="-346343" y="2315384"/>
            <a:ext cx="2825133" cy="2176408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6" name="PA_任意多边形 19"/>
          <p:cNvSpPr>
            <a:spLocks/>
          </p:cNvSpPr>
          <p:nvPr>
            <p:custDataLst>
              <p:tags r:id="rId2"/>
            </p:custDataLst>
          </p:nvPr>
        </p:nvSpPr>
        <p:spPr bwMode="auto">
          <a:xfrm rot="5400000">
            <a:off x="7835307" y="-3292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7" name="PA_任意多边形 19"/>
          <p:cNvSpPr>
            <a:spLocks noChangeAspect="1"/>
          </p:cNvSpPr>
          <p:nvPr>
            <p:custDataLst>
              <p:tags r:id="rId3"/>
            </p:custDataLst>
          </p:nvPr>
        </p:nvSpPr>
        <p:spPr bwMode="auto">
          <a:xfrm rot="5400000">
            <a:off x="7805636" y="-73256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8" name="PA_任意多边形 19"/>
          <p:cNvSpPr>
            <a:spLocks/>
          </p:cNvSpPr>
          <p:nvPr>
            <p:custDataLst>
              <p:tags r:id="rId4"/>
            </p:custDataLst>
          </p:nvPr>
        </p:nvSpPr>
        <p:spPr bwMode="auto">
          <a:xfrm rot="5400000">
            <a:off x="8398007" y="348154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9" name="PA_任意多边形 1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 rot="5400000">
            <a:off x="8378993" y="32683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0" name="PA_任意多边形 19"/>
          <p:cNvSpPr>
            <a:spLocks/>
          </p:cNvSpPr>
          <p:nvPr>
            <p:custDataLst>
              <p:tags r:id="rId6"/>
            </p:custDataLst>
          </p:nvPr>
        </p:nvSpPr>
        <p:spPr bwMode="auto">
          <a:xfrm rot="5400000">
            <a:off x="7856622" y="684247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1" name="PA_任意多边形 1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 rot="5400000">
            <a:off x="7837608" y="662932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PA_任意多边形 19"/>
          <p:cNvSpPr>
            <a:spLocks/>
          </p:cNvSpPr>
          <p:nvPr>
            <p:custDataLst>
              <p:tags r:id="rId8"/>
            </p:custDataLst>
          </p:nvPr>
        </p:nvSpPr>
        <p:spPr bwMode="auto">
          <a:xfrm rot="5400000">
            <a:off x="7273524" y="1055200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3" name="PA_任意多边形 19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 rot="5400000">
            <a:off x="7254510" y="1033885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4" name="PA_任意多边形 19"/>
          <p:cNvSpPr>
            <a:spLocks/>
          </p:cNvSpPr>
          <p:nvPr>
            <p:custDataLst>
              <p:tags r:id="rId10"/>
            </p:custDataLst>
          </p:nvPr>
        </p:nvSpPr>
        <p:spPr bwMode="auto">
          <a:xfrm rot="5400000">
            <a:off x="6680929" y="704513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5" name="PA_任意多边形 19"/>
          <p:cNvSpPr>
            <a:spLocks noChangeAspect="1"/>
          </p:cNvSpPr>
          <p:nvPr>
            <p:custDataLst>
              <p:tags r:id="rId11"/>
            </p:custDataLst>
          </p:nvPr>
        </p:nvSpPr>
        <p:spPr bwMode="auto">
          <a:xfrm rot="5400000">
            <a:off x="6661915" y="683198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6" name="PA_任意多边形 19"/>
          <p:cNvSpPr>
            <a:spLocks/>
          </p:cNvSpPr>
          <p:nvPr>
            <p:custDataLst>
              <p:tags r:id="rId12"/>
            </p:custDataLst>
          </p:nvPr>
        </p:nvSpPr>
        <p:spPr bwMode="auto">
          <a:xfrm rot="5400000">
            <a:off x="5791088" y="25052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PA_任意多边形 19"/>
          <p:cNvSpPr>
            <a:spLocks noChangeAspect="1"/>
          </p:cNvSpPr>
          <p:nvPr>
            <p:custDataLst>
              <p:tags r:id="rId13"/>
            </p:custDataLst>
          </p:nvPr>
        </p:nvSpPr>
        <p:spPr bwMode="auto">
          <a:xfrm rot="5400000">
            <a:off x="9535206" y="110132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PA_任意多边形 19"/>
          <p:cNvSpPr>
            <a:spLocks/>
          </p:cNvSpPr>
          <p:nvPr>
            <p:custDataLst>
              <p:tags r:id="rId14"/>
            </p:custDataLst>
          </p:nvPr>
        </p:nvSpPr>
        <p:spPr bwMode="auto">
          <a:xfrm rot="5400000">
            <a:off x="7252208" y="178000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9" name="PA_任意多边形 19"/>
          <p:cNvSpPr>
            <a:spLocks noChangeAspect="1"/>
          </p:cNvSpPr>
          <p:nvPr>
            <p:custDataLst>
              <p:tags r:id="rId15"/>
            </p:custDataLst>
          </p:nvPr>
        </p:nvSpPr>
        <p:spPr bwMode="auto">
          <a:xfrm rot="5400000">
            <a:off x="7233194" y="175869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0" name="PA_任意多边形 19"/>
          <p:cNvSpPr>
            <a:spLocks/>
          </p:cNvSpPr>
          <p:nvPr>
            <p:custDataLst>
              <p:tags r:id="rId16"/>
            </p:custDataLst>
          </p:nvPr>
        </p:nvSpPr>
        <p:spPr bwMode="auto">
          <a:xfrm rot="5400000">
            <a:off x="10422500" y="806991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3" name="PA_任意多边形 19"/>
          <p:cNvSpPr>
            <a:spLocks noChangeAspect="1"/>
          </p:cNvSpPr>
          <p:nvPr>
            <p:custDataLst>
              <p:tags r:id="rId17"/>
            </p:custDataLst>
          </p:nvPr>
        </p:nvSpPr>
        <p:spPr bwMode="auto">
          <a:xfrm rot="5400000">
            <a:off x="8593900" y="114078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4" name="PA_任意多边形 19"/>
          <p:cNvSpPr>
            <a:spLocks/>
          </p:cNvSpPr>
          <p:nvPr>
            <p:custDataLst>
              <p:tags r:id="rId18"/>
            </p:custDataLst>
          </p:nvPr>
        </p:nvSpPr>
        <p:spPr bwMode="auto">
          <a:xfrm rot="5400000">
            <a:off x="9362155" y="291748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6" name="PA_任意多边形 19"/>
          <p:cNvSpPr>
            <a:spLocks/>
          </p:cNvSpPr>
          <p:nvPr>
            <p:custDataLst>
              <p:tags r:id="rId19"/>
            </p:custDataLst>
          </p:nvPr>
        </p:nvSpPr>
        <p:spPr bwMode="auto">
          <a:xfrm rot="5400000">
            <a:off x="6771102" y="292695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7" name="PA_任意多边形 19"/>
          <p:cNvSpPr>
            <a:spLocks/>
          </p:cNvSpPr>
          <p:nvPr>
            <p:custDataLst>
              <p:tags r:id="rId20"/>
            </p:custDataLst>
          </p:nvPr>
        </p:nvSpPr>
        <p:spPr bwMode="auto">
          <a:xfrm rot="5400000">
            <a:off x="7479316" y="733313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8" name="PA_任意多边形 19"/>
          <p:cNvSpPr>
            <a:spLocks/>
          </p:cNvSpPr>
          <p:nvPr>
            <p:custDataLst>
              <p:tags r:id="rId21"/>
            </p:custDataLst>
          </p:nvPr>
        </p:nvSpPr>
        <p:spPr bwMode="auto">
          <a:xfrm rot="5400000">
            <a:off x="6764519" y="1117096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42" name="Picture 41"/>
          <p:cNvPicPr/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5782" y="1837534"/>
            <a:ext cx="5000825" cy="2974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018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37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7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3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4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8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9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19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1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3" grpId="0" animBg="1"/>
      <p:bldP spid="34" grpId="0" animBg="1"/>
      <p:bldP spid="36" grpId="0" animBg="1"/>
      <p:bldP spid="37" grpId="0" animBg="1"/>
      <p:bldP spid="3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259" y="4792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943497" y="923586"/>
            <a:ext cx="5756365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spcBef>
                <a:spcPct val="0"/>
              </a:spcBef>
              <a:defRPr/>
            </a:pPr>
            <a:r>
              <a:rPr lang="fa-IR" sz="2800" dirty="0">
                <a:cs typeface="B Titr" panose="00000700000000000000" pitchFamily="2" charset="-78"/>
              </a:rPr>
              <a:t>مقالات انتشار یافته در پنج سال گذشته</a:t>
            </a:r>
          </a:p>
        </p:txBody>
      </p:sp>
      <p:graphicFrame>
        <p:nvGraphicFramePr>
          <p:cNvPr id="6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2165190"/>
              </p:ext>
            </p:extLst>
          </p:nvPr>
        </p:nvGraphicFramePr>
        <p:xfrm>
          <a:off x="429768" y="2033018"/>
          <a:ext cx="11329416" cy="4450543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7709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16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64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21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93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64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822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9599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رديف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عنوان مقاله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نام مجله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سال انتشار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مقاله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نويسنده اول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(مسوول ) 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نويسنده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 دوم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نوع ايندكس مجله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091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200" b="1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1</a:t>
                      </a:r>
                      <a:endParaRPr lang="en-US" sz="1200" b="1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091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2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091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3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091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4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091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5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913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259" y="4792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1018174" y="1020403"/>
            <a:ext cx="9491471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spcBef>
                <a:spcPct val="0"/>
              </a:spcBef>
              <a:defRPr/>
            </a:pPr>
            <a:r>
              <a:rPr lang="fa-IR" sz="2400" dirty="0">
                <a:cs typeface="B Titr" panose="00000700000000000000" pitchFamily="2" charset="-78"/>
              </a:rPr>
              <a:t>مقالات مشترک با سایر دانشگاه ها و موسسات داخلی و خارجی در پنج سال گذشته</a:t>
            </a:r>
          </a:p>
        </p:txBody>
      </p:sp>
      <p:graphicFrame>
        <p:nvGraphicFramePr>
          <p:cNvPr id="8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2600988"/>
              </p:ext>
            </p:extLst>
          </p:nvPr>
        </p:nvGraphicFramePr>
        <p:xfrm>
          <a:off x="493776" y="2468881"/>
          <a:ext cx="11164823" cy="3505201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6919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79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8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03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3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68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600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6277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عنوان مقاله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نام مجله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دانشگاه همکار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سال انتشار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مقاله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نويسنده </a:t>
                      </a:r>
                      <a:r>
                        <a:rPr lang="fa-IR" sz="1400" kern="1200" dirty="0">
                          <a:cs typeface="B Titr" panose="00000700000000000000" pitchFamily="2" charset="-78"/>
                        </a:rPr>
                        <a:t>اول</a:t>
                      </a:r>
                      <a:endParaRPr lang="en-US" sz="1400" kern="1200" dirty="0">
                        <a:cs typeface="B Titr" panose="00000700000000000000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(مسول ) 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نوع ايندكس مجله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1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1200" b="1" dirty="0">
                          <a:effectLst/>
                          <a:cs typeface="B Nazanin" panose="00000400000000000000" pitchFamily="2" charset="-78"/>
                        </a:rPr>
                        <a:t>1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840" algn="ctr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3958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1200" b="1">
                          <a:effectLst/>
                          <a:cs typeface="B Nazanin" panose="00000400000000000000" pitchFamily="2" charset="-78"/>
                        </a:rPr>
                        <a:t>2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840" algn="ctr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5508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1200" b="1" dirty="0">
                          <a:effectLst/>
                          <a:cs typeface="B Nazanin" panose="00000400000000000000" pitchFamily="2" charset="-78"/>
                        </a:rPr>
                        <a:t>3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840" algn="ctr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7957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9192" y="18330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3813047" y="923586"/>
            <a:ext cx="3593592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spcBef>
                <a:spcPct val="0"/>
              </a:spcBef>
              <a:defRPr/>
            </a:pPr>
            <a:r>
              <a:rPr lang="en-US" sz="4000" b="1" dirty="0">
                <a:cs typeface="B Titr" panose="00000700000000000000" pitchFamily="2" charset="-78"/>
              </a:rPr>
              <a:t>H- index</a:t>
            </a:r>
            <a:endParaRPr lang="fa-IR" sz="4000" b="1" dirty="0">
              <a:cs typeface="B Titr" panose="00000700000000000000" pitchFamily="2" charset="-78"/>
            </a:endParaRPr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8103462"/>
              </p:ext>
            </p:extLst>
          </p:nvPr>
        </p:nvGraphicFramePr>
        <p:xfrm>
          <a:off x="7242047" y="2240280"/>
          <a:ext cx="4658873" cy="1266586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5161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6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61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cs typeface="B Titr" panose="00000700000000000000" pitchFamily="2" charset="-78"/>
                        </a:rPr>
                        <a:t>نام و نام خانوادگی موسس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cs typeface="B Titr" panose="00000700000000000000" pitchFamily="2" charset="-78"/>
                        </a:rPr>
                        <a:t>h-index 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058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dirty="0">
                          <a:cs typeface="B Nazanin" panose="00000400000000000000" pitchFamily="2" charset="-78"/>
                        </a:rPr>
                        <a:t>1</a:t>
                      </a:r>
                      <a:r>
                        <a:rPr lang="fa-IR" sz="1400" dirty="0"/>
                        <a:t>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28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endParaRPr lang="en-US" sz="4000" i="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Left Arrow 3"/>
          <p:cNvSpPr/>
          <p:nvPr/>
        </p:nvSpPr>
        <p:spPr>
          <a:xfrm>
            <a:off x="7242047" y="4297680"/>
            <a:ext cx="3300985" cy="1554480"/>
          </a:xfrm>
          <a:prstGeom prst="lef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</a:pPr>
            <a:r>
              <a:rPr lang="fa-IR" sz="1600" b="1" dirty="0">
                <a:cs typeface="B Nazanin" panose="00000400000000000000" pitchFamily="2" charset="-78"/>
              </a:rPr>
              <a:t>ارائه مستند تایید کننده</a:t>
            </a:r>
            <a:endParaRPr lang="en-US" sz="1600" b="1" dirty="0">
              <a:cs typeface="B Nazanin" panose="00000400000000000000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1600" b="1" dirty="0">
                <a:cs typeface="B Nazanin" panose="00000400000000000000" pitchFamily="2" charset="-78"/>
              </a:rPr>
              <a:t> </a:t>
            </a:r>
            <a:r>
              <a:rPr lang="en-US" sz="1200" b="1" dirty="0">
                <a:cs typeface="B Nazanin" panose="00000400000000000000" pitchFamily="2" charset="-78"/>
              </a:rPr>
              <a:t>H index </a:t>
            </a:r>
            <a:r>
              <a:rPr lang="fa-IR" sz="1600" b="1" dirty="0">
                <a:cs typeface="B Nazanin" panose="00000400000000000000" pitchFamily="2" charset="-78"/>
              </a:rPr>
              <a:t> در پایگاه </a:t>
            </a:r>
            <a:r>
              <a:rPr lang="en-US" sz="1200" b="1" dirty="0">
                <a:cs typeface="B Nazanin" panose="00000400000000000000" pitchFamily="2" charset="-78"/>
              </a:rPr>
              <a:t>Scopus</a:t>
            </a:r>
            <a:endParaRPr lang="en-US" sz="1600" b="1" dirty="0">
              <a:cs typeface="B Nazanin" panose="00000400000000000000" pitchFamily="2" charset="-78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2593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027" y="4792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943497" y="923586"/>
            <a:ext cx="5756365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spcBef>
                <a:spcPct val="0"/>
              </a:spcBef>
              <a:defRPr/>
            </a:pPr>
            <a:r>
              <a:rPr lang="fa-IR" sz="2800" dirty="0">
                <a:solidFill>
                  <a:prstClr val="black"/>
                </a:solidFill>
                <a:cs typeface="B Titr" panose="00000700000000000000" pitchFamily="2" charset="-78"/>
              </a:rPr>
              <a:t>طرح های تحقیقاتی در سه سال اخیر</a:t>
            </a:r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1049335"/>
              </p:ext>
            </p:extLst>
          </p:nvPr>
        </p:nvGraphicFramePr>
        <p:xfrm>
          <a:off x="502919" y="2060449"/>
          <a:ext cx="11146536" cy="4717757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9095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5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74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7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74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88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448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رديف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عنوان طرح تحقيقاتي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سال تصويب 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سال پايان 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مجری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همکار اصلی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45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 b="1">
                          <a:effectLst/>
                          <a:cs typeface="B Nazanin" panose="00000400000000000000" pitchFamily="2" charset="-78"/>
                        </a:rPr>
                        <a:t>1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0367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 b="1">
                          <a:effectLst/>
                          <a:cs typeface="B Nazanin" panose="00000400000000000000" pitchFamily="2" charset="-78"/>
                        </a:rPr>
                        <a:t>2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950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 b="1">
                          <a:effectLst/>
                          <a:cs typeface="B Nazanin" panose="00000400000000000000" pitchFamily="2" charset="-78"/>
                        </a:rPr>
                        <a:t>3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13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 b="1" dirty="0">
                          <a:effectLst/>
                          <a:cs typeface="B Nazanin" panose="00000400000000000000" pitchFamily="2" charset="-78"/>
                        </a:rPr>
                        <a:t>4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7067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 b="1">
                          <a:effectLst/>
                          <a:cs typeface="B Nazanin" panose="00000400000000000000" pitchFamily="2" charset="-78"/>
                        </a:rPr>
                        <a:t>5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 b="1" dirty="0">
                          <a:effectLst/>
                          <a:cs typeface="B Nazanin" panose="00000400000000000000" pitchFamily="2" charset="-78"/>
                        </a:rPr>
                        <a:t>6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172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 b="1" dirty="0">
                          <a:effectLst/>
                          <a:cs typeface="B Nazanin" panose="00000400000000000000" pitchFamily="2" charset="-78"/>
                        </a:rPr>
                        <a:t>7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160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259" y="4792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943497" y="923586"/>
            <a:ext cx="5756365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spcBef>
                <a:spcPct val="0"/>
              </a:spcBef>
              <a:defRPr/>
            </a:pPr>
            <a:r>
              <a:rPr lang="fa-IR" sz="2800" dirty="0">
                <a:solidFill>
                  <a:prstClr val="black"/>
                </a:solidFill>
                <a:cs typeface="B Titr" panose="00000700000000000000" pitchFamily="2" charset="-78"/>
              </a:rPr>
              <a:t>پایان نامه در سه سال اخیر</a:t>
            </a:r>
          </a:p>
        </p:txBody>
      </p:sp>
      <p:graphicFrame>
        <p:nvGraphicFramePr>
          <p:cNvPr id="6" name="Content Placeholder 7"/>
          <p:cNvGraphicFramePr>
            <a:graphicFrameLocks/>
          </p:cNvGraphicFramePr>
          <p:nvPr/>
        </p:nvGraphicFramePr>
        <p:xfrm>
          <a:off x="429768" y="2033018"/>
          <a:ext cx="11329416" cy="4450543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7709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16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64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21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93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64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822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9599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رديف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عنوان مقاله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نام مجله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سال انتشار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مقاله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نويسنده اول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(مسوول ) 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نويسنده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 دوم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نوع ايندكس مجله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091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200" b="1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1</a:t>
                      </a:r>
                      <a:endParaRPr lang="en-US" sz="1200" b="1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091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2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091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3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091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4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091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5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294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6937" y="407642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411480" y="1384667"/>
            <a:ext cx="10412219" cy="161456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spcBef>
                <a:spcPct val="0"/>
              </a:spcBef>
              <a:defRPr/>
            </a:pPr>
            <a:r>
              <a:rPr lang="fa-IR" sz="2800" dirty="0">
                <a:solidFill>
                  <a:prstClr val="black"/>
                </a:solidFill>
                <a:cs typeface="B Titr" panose="00000700000000000000" pitchFamily="2" charset="-78"/>
              </a:rPr>
              <a:t>اسلاید های بالا باید </a:t>
            </a:r>
            <a:r>
              <a:rPr lang="fa-IR" sz="2800" dirty="0">
                <a:solidFill>
                  <a:srgbClr val="FF0000"/>
                </a:solidFill>
                <a:cs typeface="B Titr" panose="00000700000000000000" pitchFamily="2" charset="-78"/>
              </a:rPr>
              <a:t>برای تمامی اعضای هیات </a:t>
            </a:r>
            <a:r>
              <a:rPr lang="fa-IR" sz="2800" dirty="0">
                <a:solidFill>
                  <a:prstClr val="black"/>
                </a:solidFill>
                <a:cs typeface="B Titr" panose="00000700000000000000" pitchFamily="2" charset="-78"/>
              </a:rPr>
              <a:t>موسس تکمیل و با نامه رسمی به </a:t>
            </a:r>
            <a:r>
              <a:rPr lang="fa-IR" sz="2800" dirty="0">
                <a:solidFill>
                  <a:srgbClr val="FF0000"/>
                </a:solidFill>
                <a:cs typeface="B Titr" panose="00000700000000000000" pitchFamily="2" charset="-78"/>
              </a:rPr>
              <a:t>امضای رئیس دانشگاه </a:t>
            </a:r>
            <a:r>
              <a:rPr lang="fa-IR" sz="2800" dirty="0">
                <a:solidFill>
                  <a:prstClr val="black"/>
                </a:solidFill>
                <a:cs typeface="B Titr" panose="00000700000000000000" pitchFamily="2" charset="-78"/>
              </a:rPr>
              <a:t>ارسال گردد.</a:t>
            </a:r>
          </a:p>
        </p:txBody>
      </p:sp>
      <p:sp>
        <p:nvSpPr>
          <p:cNvPr id="8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411480" y="3704195"/>
            <a:ext cx="10412219" cy="161456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spcBef>
                <a:spcPct val="0"/>
              </a:spcBef>
              <a:defRPr/>
            </a:pPr>
            <a:r>
              <a:rPr lang="fa-IR" sz="2800" dirty="0">
                <a:cs typeface="B Titr" panose="00000700000000000000" pitchFamily="2" charset="-78"/>
              </a:rPr>
              <a:t>نامه تأییدیه </a:t>
            </a:r>
            <a:r>
              <a:rPr lang="fa-IR" sz="2800" dirty="0">
                <a:solidFill>
                  <a:srgbClr val="FF0000"/>
                </a:solidFill>
                <a:cs typeface="B Titr" panose="00000700000000000000" pitchFamily="2" charset="-78"/>
              </a:rPr>
              <a:t>امکانات و تجهیزات </a:t>
            </a:r>
            <a:r>
              <a:rPr lang="fa-IR" sz="2800" dirty="0">
                <a:cs typeface="B Titr" panose="00000700000000000000" pitchFamily="2" charset="-78"/>
              </a:rPr>
              <a:t>فضای مناسب دانشگاه الزامی است</a:t>
            </a:r>
            <a:r>
              <a:rPr lang="en-US" sz="2800" dirty="0">
                <a:cs typeface="B Titr" panose="00000700000000000000" pitchFamily="2" charset="-78"/>
              </a:rPr>
              <a:t>.</a:t>
            </a:r>
            <a:endParaRPr lang="fa-IR" sz="2800" dirty="0">
              <a:solidFill>
                <a:prstClr val="black"/>
              </a:solidFill>
              <a:cs typeface="B Titr" panose="000007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613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_任意多边形 19"/>
          <p:cNvSpPr>
            <a:spLocks noChangeAspect="1"/>
          </p:cNvSpPr>
          <p:nvPr>
            <p:custDataLst>
              <p:tags r:id="rId1"/>
            </p:custDataLst>
          </p:nvPr>
        </p:nvSpPr>
        <p:spPr bwMode="auto">
          <a:xfrm rot="5400000">
            <a:off x="11140402" y="5854131"/>
            <a:ext cx="814472" cy="9130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6" name="PA_任意多边形 19"/>
          <p:cNvSpPr>
            <a:spLocks/>
          </p:cNvSpPr>
          <p:nvPr>
            <p:custDataLst>
              <p:tags r:id="rId2"/>
            </p:custDataLst>
          </p:nvPr>
        </p:nvSpPr>
        <p:spPr bwMode="auto">
          <a:xfrm rot="5400000">
            <a:off x="7835307" y="-3292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7" name="PA_任意多边形 19"/>
          <p:cNvSpPr>
            <a:spLocks noChangeAspect="1"/>
          </p:cNvSpPr>
          <p:nvPr>
            <p:custDataLst>
              <p:tags r:id="rId3"/>
            </p:custDataLst>
          </p:nvPr>
        </p:nvSpPr>
        <p:spPr bwMode="auto">
          <a:xfrm rot="5400000">
            <a:off x="7805636" y="-73256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8" name="PA_任意多边形 19"/>
          <p:cNvSpPr>
            <a:spLocks/>
          </p:cNvSpPr>
          <p:nvPr>
            <p:custDataLst>
              <p:tags r:id="rId4"/>
            </p:custDataLst>
          </p:nvPr>
        </p:nvSpPr>
        <p:spPr bwMode="auto">
          <a:xfrm rot="5400000">
            <a:off x="8398007" y="348154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9" name="PA_任意多边形 1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 rot="5400000">
            <a:off x="8378993" y="32683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0" name="PA_任意多边形 19"/>
          <p:cNvSpPr>
            <a:spLocks/>
          </p:cNvSpPr>
          <p:nvPr>
            <p:custDataLst>
              <p:tags r:id="rId6"/>
            </p:custDataLst>
          </p:nvPr>
        </p:nvSpPr>
        <p:spPr bwMode="auto">
          <a:xfrm rot="5400000">
            <a:off x="7856622" y="684247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1" name="PA_任意多边形 1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 rot="5400000">
            <a:off x="7837608" y="662932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PA_任意多边形 19"/>
          <p:cNvSpPr>
            <a:spLocks/>
          </p:cNvSpPr>
          <p:nvPr>
            <p:custDataLst>
              <p:tags r:id="rId8"/>
            </p:custDataLst>
          </p:nvPr>
        </p:nvSpPr>
        <p:spPr bwMode="auto">
          <a:xfrm rot="5400000">
            <a:off x="7273524" y="1055200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3" name="PA_任意多边形 19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 rot="5400000">
            <a:off x="7254510" y="1033885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4" name="PA_任意多边形 19"/>
          <p:cNvSpPr>
            <a:spLocks/>
          </p:cNvSpPr>
          <p:nvPr>
            <p:custDataLst>
              <p:tags r:id="rId10"/>
            </p:custDataLst>
          </p:nvPr>
        </p:nvSpPr>
        <p:spPr bwMode="auto">
          <a:xfrm rot="5400000">
            <a:off x="6680929" y="704513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5" name="PA_任意多边形 19"/>
          <p:cNvSpPr>
            <a:spLocks noChangeAspect="1"/>
          </p:cNvSpPr>
          <p:nvPr>
            <p:custDataLst>
              <p:tags r:id="rId11"/>
            </p:custDataLst>
          </p:nvPr>
        </p:nvSpPr>
        <p:spPr bwMode="auto">
          <a:xfrm rot="5400000">
            <a:off x="6661915" y="683198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6" name="PA_任意多边形 19"/>
          <p:cNvSpPr>
            <a:spLocks/>
          </p:cNvSpPr>
          <p:nvPr>
            <p:custDataLst>
              <p:tags r:id="rId12"/>
            </p:custDataLst>
          </p:nvPr>
        </p:nvSpPr>
        <p:spPr bwMode="auto">
          <a:xfrm rot="5400000">
            <a:off x="5791088" y="25052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PA_任意多边形 19"/>
          <p:cNvSpPr>
            <a:spLocks noChangeAspect="1"/>
          </p:cNvSpPr>
          <p:nvPr>
            <p:custDataLst>
              <p:tags r:id="rId13"/>
            </p:custDataLst>
          </p:nvPr>
        </p:nvSpPr>
        <p:spPr bwMode="auto">
          <a:xfrm rot="5400000">
            <a:off x="9535206" y="110132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PA_任意多边形 19"/>
          <p:cNvSpPr>
            <a:spLocks/>
          </p:cNvSpPr>
          <p:nvPr>
            <p:custDataLst>
              <p:tags r:id="rId14"/>
            </p:custDataLst>
          </p:nvPr>
        </p:nvSpPr>
        <p:spPr bwMode="auto">
          <a:xfrm rot="5400000">
            <a:off x="7252208" y="178000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9" name="PA_任意多边形 19"/>
          <p:cNvSpPr>
            <a:spLocks noChangeAspect="1"/>
          </p:cNvSpPr>
          <p:nvPr>
            <p:custDataLst>
              <p:tags r:id="rId15"/>
            </p:custDataLst>
          </p:nvPr>
        </p:nvSpPr>
        <p:spPr bwMode="auto">
          <a:xfrm rot="5400000">
            <a:off x="7233194" y="175869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0" name="PA_任意多边形 19"/>
          <p:cNvSpPr>
            <a:spLocks/>
          </p:cNvSpPr>
          <p:nvPr>
            <p:custDataLst>
              <p:tags r:id="rId16"/>
            </p:custDataLst>
          </p:nvPr>
        </p:nvSpPr>
        <p:spPr bwMode="auto">
          <a:xfrm rot="5400000">
            <a:off x="10653261" y="78007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3" name="PA_任意多边形 19"/>
          <p:cNvSpPr>
            <a:spLocks noChangeAspect="1"/>
          </p:cNvSpPr>
          <p:nvPr>
            <p:custDataLst>
              <p:tags r:id="rId17"/>
            </p:custDataLst>
          </p:nvPr>
        </p:nvSpPr>
        <p:spPr bwMode="auto">
          <a:xfrm rot="5400000">
            <a:off x="8593900" y="114078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4" name="PA_任意多边形 19"/>
          <p:cNvSpPr>
            <a:spLocks/>
          </p:cNvSpPr>
          <p:nvPr>
            <p:custDataLst>
              <p:tags r:id="rId18"/>
            </p:custDataLst>
          </p:nvPr>
        </p:nvSpPr>
        <p:spPr bwMode="auto">
          <a:xfrm rot="5400000">
            <a:off x="9362155" y="291748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6" name="PA_任意多边形 19"/>
          <p:cNvSpPr>
            <a:spLocks/>
          </p:cNvSpPr>
          <p:nvPr>
            <p:custDataLst>
              <p:tags r:id="rId19"/>
            </p:custDataLst>
          </p:nvPr>
        </p:nvSpPr>
        <p:spPr bwMode="auto">
          <a:xfrm rot="5400000">
            <a:off x="6771102" y="292695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7" name="PA_任意多边形 19"/>
          <p:cNvSpPr>
            <a:spLocks/>
          </p:cNvSpPr>
          <p:nvPr>
            <p:custDataLst>
              <p:tags r:id="rId20"/>
            </p:custDataLst>
          </p:nvPr>
        </p:nvSpPr>
        <p:spPr bwMode="auto">
          <a:xfrm rot="5400000">
            <a:off x="7479316" y="733313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8" name="PA_任意多边形 19"/>
          <p:cNvSpPr>
            <a:spLocks/>
          </p:cNvSpPr>
          <p:nvPr>
            <p:custDataLst>
              <p:tags r:id="rId21"/>
            </p:custDataLst>
          </p:nvPr>
        </p:nvSpPr>
        <p:spPr bwMode="auto">
          <a:xfrm rot="5400000">
            <a:off x="6764519" y="1117096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  <p:sp>
        <p:nvSpPr>
          <p:cNvPr id="32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970075" y="2264205"/>
            <a:ext cx="5756365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800" dirty="0">
                <a:solidFill>
                  <a:srgbClr val="002060"/>
                </a:solidFill>
                <a:cs typeface="B Titr" panose="00000700000000000000" pitchFamily="2" charset="-78"/>
              </a:rPr>
              <a:t>دانشگاه متقاضی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35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444210" y="3522139"/>
            <a:ext cx="11103428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defRPr/>
            </a:pPr>
            <a:r>
              <a:rPr lang="fa-IR" sz="2800" dirty="0">
                <a:solidFill>
                  <a:srgbClr val="002060"/>
                </a:solidFill>
                <a:cs typeface="B Titr" panose="00000700000000000000" pitchFamily="2" charset="-78"/>
              </a:rPr>
              <a:t>دانشگاه/ دانشکده/ موسسه: </a:t>
            </a:r>
            <a:r>
              <a:rPr lang="fa-IR" sz="2800" dirty="0">
                <a:solidFill>
                  <a:srgbClr val="C00000"/>
                </a:solidFill>
                <a:cs typeface="B Titr" panose="00000700000000000000" pitchFamily="2" charset="-78"/>
              </a:rPr>
              <a:t>علوم پزشکی و خدمات بهداشتی درمانی....</a:t>
            </a:r>
            <a:endParaRPr lang="en-US" sz="12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50419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37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7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3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4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8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9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19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1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3" grpId="0" animBg="1"/>
      <p:bldP spid="34" grpId="0" animBg="1"/>
      <p:bldP spid="36" grpId="0" animBg="1"/>
      <p:bldP spid="37" grpId="0" animBg="1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290" y="4449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943497" y="923586"/>
            <a:ext cx="5756365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800" dirty="0">
                <a:solidFill>
                  <a:srgbClr val="002060"/>
                </a:solidFill>
                <a:cs typeface="B Titr" panose="00000700000000000000" pitchFamily="2" charset="-78"/>
              </a:rPr>
              <a:t>عناوین پیشنهادی مرکز تحقیقات</a:t>
            </a:r>
          </a:p>
          <a:p>
            <a:pPr algn="ctr" rtl="1">
              <a:lnSpc>
                <a:spcPct val="150000"/>
              </a:lnSpc>
              <a:defRPr/>
            </a:pPr>
            <a:r>
              <a:rPr lang="fa-IR" sz="1200" b="1" dirty="0">
                <a:solidFill>
                  <a:srgbClr val="002060"/>
                </a:solidFill>
                <a:cs typeface="B Nazanin" panose="00000400000000000000" pitchFamily="2" charset="-78"/>
              </a:rPr>
              <a:t>(حداقل سه عنوان به ترتیب اولویت)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006874"/>
              </p:ext>
            </p:extLst>
          </p:nvPr>
        </p:nvGraphicFramePr>
        <p:xfrm>
          <a:off x="296091" y="2370582"/>
          <a:ext cx="11652069" cy="4004092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5160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0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09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01023"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عنوان انگلیسی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عنوان فاسی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ردیف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1023">
                <a:tc>
                  <a:txBody>
                    <a:bodyPr/>
                    <a:lstStyle/>
                    <a:p>
                      <a:pPr algn="l" rtl="0"/>
                      <a:r>
                        <a:rPr lang="en-US" dirty="0">
                          <a:cs typeface="B Nazanin" panose="00000400000000000000" pitchFamily="2" charset="-78"/>
                        </a:rPr>
                        <a:t>…..research center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Nazanin" panose="00000400000000000000" pitchFamily="2" charset="-78"/>
                        </a:rPr>
                        <a:t>مرکز تحقیقات......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1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10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cs typeface="B Nazanin" panose="00000400000000000000" pitchFamily="2" charset="-78"/>
                        </a:rPr>
                        <a:t>…..research center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>
                          <a:cs typeface="B Nazanin" panose="00000400000000000000" pitchFamily="2" charset="-78"/>
                        </a:rPr>
                        <a:t>مرکز تحقیقات......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2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10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cs typeface="B Nazanin" panose="00000400000000000000" pitchFamily="2" charset="-78"/>
                        </a:rPr>
                        <a:t>…..research center</a:t>
                      </a:r>
                    </a:p>
                    <a:p>
                      <a:pPr algn="l" rtl="0"/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>
                          <a:cs typeface="B Nazanin" panose="00000400000000000000" pitchFamily="2" charset="-78"/>
                        </a:rPr>
                        <a:t>مرکز تحقیقات......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  <a:p>
                      <a:pPr algn="r" rtl="1"/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3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243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290" y="4449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22514" y="1953604"/>
            <a:ext cx="8943703" cy="14625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defRPr/>
            </a:pPr>
            <a:r>
              <a:rPr lang="fa-IR" sz="1200" b="1" dirty="0">
                <a:solidFill>
                  <a:srgbClr val="002060"/>
                </a:solidFill>
                <a:cs typeface="B Nazanin" panose="00000400000000000000" pitchFamily="2" charset="-78"/>
              </a:rPr>
              <a:t>(در سه خط)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22514" y="5212557"/>
            <a:ext cx="8943703" cy="14625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defRPr/>
            </a:pPr>
            <a:r>
              <a:rPr lang="fa-IR" sz="1200" b="1" dirty="0">
                <a:solidFill>
                  <a:srgbClr val="002060"/>
                </a:solidFill>
                <a:cs typeface="B Nazanin" panose="00000400000000000000" pitchFamily="2" charset="-78"/>
              </a:rPr>
              <a:t>(در دو خط)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8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22513" y="3582118"/>
            <a:ext cx="8943704" cy="14625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defRPr/>
            </a:pPr>
            <a:r>
              <a:rPr lang="fa-IR" sz="1200" b="1" dirty="0">
                <a:solidFill>
                  <a:srgbClr val="002060"/>
                </a:solidFill>
                <a:cs typeface="B Nazanin" panose="00000400000000000000" pitchFamily="2" charset="-78"/>
              </a:rPr>
              <a:t>(در سه خط)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9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9600021" y="1997627"/>
            <a:ext cx="1811382" cy="14625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400" dirty="0">
                <a:solidFill>
                  <a:srgbClr val="C00000"/>
                </a:solidFill>
                <a:cs typeface="B Titr" panose="00000700000000000000" pitchFamily="2" charset="-78"/>
              </a:rPr>
              <a:t>چشم انداز و رسالت</a:t>
            </a:r>
            <a:endParaRPr lang="en-US" sz="11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sp>
        <p:nvSpPr>
          <p:cNvPr id="10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9600021" y="3582117"/>
            <a:ext cx="1811382" cy="14625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400" dirty="0">
                <a:solidFill>
                  <a:srgbClr val="C00000"/>
                </a:solidFill>
                <a:cs typeface="B Titr" panose="00000700000000000000" pitchFamily="2" charset="-78"/>
              </a:rPr>
              <a:t>هدف ایجاد مرکز</a:t>
            </a:r>
            <a:endParaRPr lang="en-US" sz="11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sp>
        <p:nvSpPr>
          <p:cNvPr id="11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9600021" y="5212557"/>
            <a:ext cx="1811382" cy="14625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400" dirty="0">
                <a:solidFill>
                  <a:srgbClr val="C00000"/>
                </a:solidFill>
                <a:cs typeface="B Titr" panose="00000700000000000000" pitchFamily="2" charset="-78"/>
              </a:rPr>
              <a:t>مهمترین ماموریت</a:t>
            </a:r>
            <a:endParaRPr lang="en-US" sz="11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sp>
        <p:nvSpPr>
          <p:cNvPr id="12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943497" y="923586"/>
            <a:ext cx="5756365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800" dirty="0">
                <a:solidFill>
                  <a:srgbClr val="002060"/>
                </a:solidFill>
                <a:cs typeface="B Titr" panose="00000700000000000000" pitchFamily="2" charset="-78"/>
              </a:rPr>
              <a:t>چشم انداز، هدف و ماموریت مرکز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255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290" y="4449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3664546" y="923586"/>
            <a:ext cx="4458789" cy="72233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800" dirty="0">
                <a:solidFill>
                  <a:srgbClr val="002060"/>
                </a:solidFill>
                <a:cs typeface="B Titr" panose="00000700000000000000" pitchFamily="2" charset="-78"/>
              </a:rPr>
              <a:t>مشخصات هیات موسس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1346913"/>
              </p:ext>
            </p:extLst>
          </p:nvPr>
        </p:nvGraphicFramePr>
        <p:xfrm>
          <a:off x="313509" y="1856231"/>
          <a:ext cx="11521442" cy="4299577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5280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68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4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30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12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41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902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896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682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1495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17985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800" kern="1200" dirty="0">
                          <a:cs typeface="B Titr" panose="00000700000000000000" pitchFamily="2" charset="-78"/>
                        </a:rPr>
                        <a:t>عضویت در مرکز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(تمام یا نیمه وقت)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تعداد 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پایان نامه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تعداد طرح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تعداد</a:t>
                      </a:r>
                      <a:r>
                        <a:rPr kumimoji="0" lang="fa-IR" sz="1400" kern="1200" baseline="0" dirty="0">
                          <a:cs typeface="B Titr" panose="00000700000000000000" pitchFamily="2" charset="-78"/>
                        </a:rPr>
                        <a:t> مقالات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lang="en-US" sz="1400" kern="1200" dirty="0">
                          <a:cs typeface="B Titr" panose="00000700000000000000" pitchFamily="2" charset="-78"/>
                        </a:rPr>
                        <a:t>h-index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رشته تحصیلی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مقطع تحصیلی</a:t>
                      </a:r>
                      <a:endParaRPr kumimoji="0" lang="en-US" sz="14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نام و نام خانوادگی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ردیف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373"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همکار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مجری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800" dirty="0"/>
                        <a:t>1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1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800" dirty="0"/>
                        <a:t>2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2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20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800" dirty="0"/>
                        <a:t>3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50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800" dirty="0"/>
                        <a:t>4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1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20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800" dirty="0"/>
                        <a:t>5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31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1800" dirty="0"/>
                        <a:t>6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2908971"/>
                  </a:ext>
                </a:extLst>
              </a:tr>
              <a:tr h="3941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kumimoji="0" lang="en-US" sz="12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1800" dirty="0"/>
                        <a:t>7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41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fa-IR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1800" dirty="0"/>
                        <a:t>8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754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任意多边形 37"/>
          <p:cNvSpPr>
            <a:spLocks noChangeAspect="1"/>
          </p:cNvSpPr>
          <p:nvPr/>
        </p:nvSpPr>
        <p:spPr bwMode="auto">
          <a:xfrm rot="5400000">
            <a:off x="213834" y="1964261"/>
            <a:ext cx="1052790" cy="1480456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6" name="PA_任意多边形 19"/>
          <p:cNvSpPr>
            <a:spLocks/>
          </p:cNvSpPr>
          <p:nvPr>
            <p:custDataLst>
              <p:tags r:id="rId1"/>
            </p:custDataLst>
          </p:nvPr>
        </p:nvSpPr>
        <p:spPr bwMode="auto">
          <a:xfrm rot="5400000">
            <a:off x="7835307" y="-3292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7" name="PA_任意多边形 19"/>
          <p:cNvSpPr>
            <a:spLocks noChangeAspect="1"/>
          </p:cNvSpPr>
          <p:nvPr>
            <p:custDataLst>
              <p:tags r:id="rId2"/>
            </p:custDataLst>
          </p:nvPr>
        </p:nvSpPr>
        <p:spPr bwMode="auto">
          <a:xfrm rot="5400000">
            <a:off x="7805636" y="-73256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8" name="PA_任意多边形 19"/>
          <p:cNvSpPr>
            <a:spLocks/>
          </p:cNvSpPr>
          <p:nvPr>
            <p:custDataLst>
              <p:tags r:id="rId3"/>
            </p:custDataLst>
          </p:nvPr>
        </p:nvSpPr>
        <p:spPr bwMode="auto">
          <a:xfrm rot="5400000">
            <a:off x="8398007" y="348154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9" name="PA_任意多边形 1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 rot="5400000">
            <a:off x="8378993" y="32683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0" name="PA_任意多边形 19"/>
          <p:cNvSpPr>
            <a:spLocks/>
          </p:cNvSpPr>
          <p:nvPr>
            <p:custDataLst>
              <p:tags r:id="rId5"/>
            </p:custDataLst>
          </p:nvPr>
        </p:nvSpPr>
        <p:spPr bwMode="auto">
          <a:xfrm rot="5400000">
            <a:off x="7856622" y="684247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1" name="PA_任意多边形 1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 rot="5400000">
            <a:off x="7837608" y="662932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PA_任意多边形 19"/>
          <p:cNvSpPr>
            <a:spLocks/>
          </p:cNvSpPr>
          <p:nvPr>
            <p:custDataLst>
              <p:tags r:id="rId7"/>
            </p:custDataLst>
          </p:nvPr>
        </p:nvSpPr>
        <p:spPr bwMode="auto">
          <a:xfrm rot="5400000">
            <a:off x="7273524" y="1055200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3" name="PA_任意多边形 19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 rot="5400000">
            <a:off x="7254510" y="1033885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4" name="PA_任意多边形 19"/>
          <p:cNvSpPr>
            <a:spLocks/>
          </p:cNvSpPr>
          <p:nvPr>
            <p:custDataLst>
              <p:tags r:id="rId9"/>
            </p:custDataLst>
          </p:nvPr>
        </p:nvSpPr>
        <p:spPr bwMode="auto">
          <a:xfrm rot="5400000">
            <a:off x="6680929" y="704513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5" name="PA_任意多边形 19"/>
          <p:cNvSpPr>
            <a:spLocks noChangeAspect="1"/>
          </p:cNvSpPr>
          <p:nvPr>
            <p:custDataLst>
              <p:tags r:id="rId10"/>
            </p:custDataLst>
          </p:nvPr>
        </p:nvSpPr>
        <p:spPr bwMode="auto">
          <a:xfrm rot="5400000">
            <a:off x="6661915" y="683198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6" name="PA_任意多边形 19"/>
          <p:cNvSpPr>
            <a:spLocks/>
          </p:cNvSpPr>
          <p:nvPr>
            <p:custDataLst>
              <p:tags r:id="rId11"/>
            </p:custDataLst>
          </p:nvPr>
        </p:nvSpPr>
        <p:spPr bwMode="auto">
          <a:xfrm rot="5400000">
            <a:off x="5791088" y="25052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PA_任意多边形 19"/>
          <p:cNvSpPr>
            <a:spLocks noChangeAspect="1"/>
          </p:cNvSpPr>
          <p:nvPr>
            <p:custDataLst>
              <p:tags r:id="rId12"/>
            </p:custDataLst>
          </p:nvPr>
        </p:nvSpPr>
        <p:spPr bwMode="auto">
          <a:xfrm rot="5400000">
            <a:off x="9535206" y="110132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PA_任意多边形 19"/>
          <p:cNvSpPr>
            <a:spLocks/>
          </p:cNvSpPr>
          <p:nvPr>
            <p:custDataLst>
              <p:tags r:id="rId13"/>
            </p:custDataLst>
          </p:nvPr>
        </p:nvSpPr>
        <p:spPr bwMode="auto">
          <a:xfrm rot="5400000">
            <a:off x="7252208" y="178000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9" name="PA_任意多边形 19"/>
          <p:cNvSpPr>
            <a:spLocks noChangeAspect="1"/>
          </p:cNvSpPr>
          <p:nvPr>
            <p:custDataLst>
              <p:tags r:id="rId14"/>
            </p:custDataLst>
          </p:nvPr>
        </p:nvSpPr>
        <p:spPr bwMode="auto">
          <a:xfrm rot="5400000">
            <a:off x="7233194" y="175869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0" name="PA_任意多边形 19"/>
          <p:cNvSpPr>
            <a:spLocks/>
          </p:cNvSpPr>
          <p:nvPr>
            <p:custDataLst>
              <p:tags r:id="rId15"/>
            </p:custDataLst>
          </p:nvPr>
        </p:nvSpPr>
        <p:spPr bwMode="auto">
          <a:xfrm rot="5400000">
            <a:off x="10422500" y="806991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3" name="PA_任意多边形 19"/>
          <p:cNvSpPr>
            <a:spLocks noChangeAspect="1"/>
          </p:cNvSpPr>
          <p:nvPr>
            <p:custDataLst>
              <p:tags r:id="rId16"/>
            </p:custDataLst>
          </p:nvPr>
        </p:nvSpPr>
        <p:spPr bwMode="auto">
          <a:xfrm rot="5400000">
            <a:off x="8593900" y="114078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4" name="PA_任意多边形 19"/>
          <p:cNvSpPr>
            <a:spLocks/>
          </p:cNvSpPr>
          <p:nvPr>
            <p:custDataLst>
              <p:tags r:id="rId17"/>
            </p:custDataLst>
          </p:nvPr>
        </p:nvSpPr>
        <p:spPr bwMode="auto">
          <a:xfrm rot="5400000">
            <a:off x="9362155" y="291748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6" name="PA_任意多边形 19"/>
          <p:cNvSpPr>
            <a:spLocks/>
          </p:cNvSpPr>
          <p:nvPr>
            <p:custDataLst>
              <p:tags r:id="rId18"/>
            </p:custDataLst>
          </p:nvPr>
        </p:nvSpPr>
        <p:spPr bwMode="auto">
          <a:xfrm rot="5400000">
            <a:off x="6771102" y="292695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7" name="PA_任意多边形 19"/>
          <p:cNvSpPr>
            <a:spLocks/>
          </p:cNvSpPr>
          <p:nvPr>
            <p:custDataLst>
              <p:tags r:id="rId19"/>
            </p:custDataLst>
          </p:nvPr>
        </p:nvSpPr>
        <p:spPr bwMode="auto">
          <a:xfrm rot="5400000">
            <a:off x="7479316" y="733313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8" name="PA_任意多边形 19"/>
          <p:cNvSpPr>
            <a:spLocks/>
          </p:cNvSpPr>
          <p:nvPr>
            <p:custDataLst>
              <p:tags r:id="rId20"/>
            </p:custDataLst>
          </p:nvPr>
        </p:nvSpPr>
        <p:spPr bwMode="auto">
          <a:xfrm rot="5400000">
            <a:off x="6764519" y="1117096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4212"/>
            <a:ext cx="1877683" cy="113086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285731" y="2345171"/>
            <a:ext cx="9192166" cy="346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3600" dirty="0">
                <a:solidFill>
                  <a:srgbClr val="C00000"/>
                </a:solidFill>
                <a:cs typeface="B Titr" panose="00000700000000000000" pitchFamily="2" charset="-78"/>
              </a:rPr>
              <a:t>اسلاید تفکیکی هر یک از اعضای هیات موسس</a:t>
            </a:r>
          </a:p>
          <a:p>
            <a:pPr algn="r" rtl="1">
              <a:lnSpc>
                <a:spcPct val="150000"/>
              </a:lnSpc>
            </a:pPr>
            <a:br>
              <a:rPr lang="fa-IR" sz="2400" dirty="0">
                <a:cs typeface="B Zar" pitchFamily="2" charset="-78"/>
              </a:rPr>
            </a:br>
            <a:r>
              <a:rPr lang="fa-IR" sz="2400" dirty="0">
                <a:cs typeface="B Zar" pitchFamily="2" charset="-78"/>
              </a:rPr>
              <a:t> </a:t>
            </a:r>
            <a:r>
              <a:rPr lang="fa-IR" sz="2000" dirty="0">
                <a:cs typeface="B Zar" pitchFamily="2" charset="-78"/>
              </a:rPr>
              <a:t>شامل : مشخصات عمومی فرد ، جدول و صفحه اول مقالات ، فهرست طرح ها و  پایان نامه ها ، حکم کارگزینی و </a:t>
            </a:r>
            <a:br>
              <a:rPr lang="fa-IR" sz="2000" dirty="0">
                <a:cs typeface="B Zar" pitchFamily="2" charset="-78"/>
              </a:rPr>
            </a:br>
            <a:r>
              <a:rPr lang="fa-IR" sz="2000" dirty="0">
                <a:cs typeface="B Zar" pitchFamily="2" charset="-78"/>
              </a:rPr>
              <a:t>ابلاغ رییس دانشگاه مبنی بر تمام یا نیمه وقت بودن هر عضو در مرکز</a:t>
            </a:r>
            <a:br>
              <a:rPr lang="fa-IR" sz="2400" dirty="0">
                <a:cs typeface="B Zar" pitchFamily="2" charset="-78"/>
              </a:rPr>
            </a:br>
            <a:endParaRPr lang="fa-IR" sz="2400" dirty="0">
              <a:cs typeface="B Zar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dirty="0">
                <a:solidFill>
                  <a:schemeClr val="accent2">
                    <a:lumMod val="75000"/>
                  </a:schemeClr>
                </a:solidFill>
                <a:cs typeface="B Zar" pitchFamily="2" charset="-78"/>
              </a:rPr>
              <a:t>اسلایدهای شماره 7 تا 16 برای هریک از اعضا جداگانه تکمیل شود.</a:t>
            </a:r>
            <a:endParaRPr lang="zh-CN" altLang="en-US" sz="1000" b="1" dirty="0">
              <a:solidFill>
                <a:srgbClr val="FF0000"/>
              </a:solidFill>
              <a:cs typeface="B Nazanin" panose="00000400000000000000" pitchFamily="2" charset="-78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490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7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3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4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8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9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19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1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3" grpId="0" animBg="1"/>
      <p:bldP spid="34" grpId="0" animBg="1"/>
      <p:bldP spid="36" grpId="0" animBg="1"/>
      <p:bldP spid="37" grpId="0" animBg="1"/>
      <p:bldP spid="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259" y="4792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943497" y="923586"/>
            <a:ext cx="5756365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800" dirty="0">
                <a:solidFill>
                  <a:srgbClr val="002060"/>
                </a:solidFill>
                <a:cs typeface="B Titr" panose="00000700000000000000" pitchFamily="2" charset="-78"/>
              </a:rPr>
              <a:t>مشخصات هیات موسس شماره 1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333102"/>
              </p:ext>
            </p:extLst>
          </p:nvPr>
        </p:nvGraphicFramePr>
        <p:xfrm>
          <a:off x="804671" y="2530178"/>
          <a:ext cx="10561322" cy="3294552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70430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46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36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9092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نام و نام خانوادگی</a:t>
                      </a:r>
                      <a:endParaRPr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8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1</a:t>
                      </a:r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9092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en-US" sz="1800" kern="120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8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رشته تحصیلی</a:t>
                      </a:r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8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2</a:t>
                      </a:r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092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en-US" sz="1800" kern="120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8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مقطع تحصیلی</a:t>
                      </a:r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8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3</a:t>
                      </a:r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092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en-US" sz="1800" kern="120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8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هیات علمی دانشگاه</a:t>
                      </a:r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8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4</a:t>
                      </a:r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9092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8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سابقه عضویت در مراکز تحقیقاتی</a:t>
                      </a:r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8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5</a:t>
                      </a:r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9092">
                <a:tc>
                  <a:txBody>
                    <a:bodyPr/>
                    <a:lstStyle/>
                    <a:p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ویژگی های تحقیقاتی بارز</a:t>
                      </a:r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6</a:t>
                      </a:r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294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259" y="4792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991497" y="1106466"/>
            <a:ext cx="4230605" cy="4436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1200" b="1" dirty="0">
                <a:cs typeface="B Titr" panose="00000700000000000000" pitchFamily="2" charset="-78"/>
              </a:rPr>
              <a:t>نامه موافقت بالاترین مقام مسوول برای اعضای هیات موسس نیمه وقت</a:t>
            </a:r>
            <a:endParaRPr lang="en-US" sz="1200" b="1" dirty="0">
              <a:cs typeface="B Titr" panose="00000700000000000000" pitchFamily="2" charset="-78"/>
            </a:endParaRPr>
          </a:p>
        </p:txBody>
      </p:sp>
      <p:sp>
        <p:nvSpPr>
          <p:cNvPr id="6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1214846" y="1106466"/>
            <a:ext cx="4230605" cy="4436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1200" b="1" dirty="0">
                <a:cs typeface="B Titr" panose="00000700000000000000" pitchFamily="2" charset="-78"/>
              </a:rPr>
              <a:t>حکم کارگزینی</a:t>
            </a:r>
            <a:endParaRPr lang="en-US" sz="1200" b="1" dirty="0">
              <a:cs typeface="B Titr" panose="00000700000000000000" pitchFamily="2" charset="-7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070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259" y="4792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6944562" y="1945450"/>
            <a:ext cx="2451987" cy="4436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1200" b="1" dirty="0">
                <a:solidFill>
                  <a:srgbClr val="C00000"/>
                </a:solidFill>
                <a:cs typeface="B Titr" panose="00000700000000000000" pitchFamily="2" charset="-78"/>
              </a:rPr>
              <a:t>لینک سامانه علم سنجی عضو موسس</a:t>
            </a:r>
            <a:endParaRPr lang="en-US" sz="1200" b="1" dirty="0">
              <a:solidFill>
                <a:srgbClr val="C00000"/>
              </a:solidFill>
              <a:cs typeface="B Titr" panose="00000700000000000000" pitchFamily="2" charset="-78"/>
            </a:endParaRPr>
          </a:p>
        </p:txBody>
      </p:sp>
      <p:sp>
        <p:nvSpPr>
          <p:cNvPr id="6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3648607" y="985027"/>
            <a:ext cx="4230605" cy="73927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000" b="1" dirty="0">
                <a:solidFill>
                  <a:srgbClr val="002060"/>
                </a:solidFill>
                <a:cs typeface="B Titr" panose="00000700000000000000" pitchFamily="2" charset="-78"/>
              </a:rPr>
              <a:t>مقالات عضو هیات موسس</a:t>
            </a:r>
            <a:endParaRPr lang="en-US" sz="2000" b="1" dirty="0">
              <a:solidFill>
                <a:srgbClr val="002060"/>
              </a:solidFill>
              <a:cs typeface="B Titr" panose="00000700000000000000" pitchFamily="2" charset="-78"/>
            </a:endParaRPr>
          </a:p>
        </p:txBody>
      </p:sp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404819" y="1945450"/>
            <a:ext cx="4356879" cy="4436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1200" b="1" dirty="0">
                <a:solidFill>
                  <a:prstClr val="black"/>
                </a:solidFill>
                <a:cs typeface="B Titr" panose="00000700000000000000" pitchFamily="2" charset="-78"/>
              </a:rPr>
              <a:t>.....</a:t>
            </a:r>
            <a:endParaRPr lang="en-US" sz="1200" b="1" dirty="0">
              <a:solidFill>
                <a:prstClr val="black"/>
              </a:solidFill>
              <a:cs typeface="B Titr" panose="00000700000000000000" pitchFamily="2" charset="-78"/>
            </a:endParaRPr>
          </a:p>
        </p:txBody>
      </p:sp>
      <p:graphicFrame>
        <p:nvGraphicFramePr>
          <p:cNvPr id="8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1511084"/>
              </p:ext>
            </p:extLst>
          </p:nvPr>
        </p:nvGraphicFramePr>
        <p:xfrm>
          <a:off x="310898" y="2516779"/>
          <a:ext cx="11237974" cy="4222347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7647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6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74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30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04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95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7191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60307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عنوان مقاله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نام مجله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سال انتشار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مقاله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نويسنده </a:t>
                      </a:r>
                      <a:r>
                        <a:rPr lang="fa-IR" sz="1400" kern="1200" dirty="0">
                          <a:cs typeface="B Titr" panose="00000700000000000000" pitchFamily="2" charset="-78"/>
                        </a:rPr>
                        <a:t>اول</a:t>
                      </a:r>
                      <a:endParaRPr lang="en-US" sz="1400" kern="1200" dirty="0">
                        <a:cs typeface="B Titr" panose="00000700000000000000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(مسوول ) 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نويسنده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 دوم </a:t>
                      </a:r>
                      <a:endParaRPr lang="en-US" sz="1400" i="0" dirty="0"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نوع ايندكس مجله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240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 b="1">
                          <a:effectLst/>
                          <a:cs typeface="B Nazanin" panose="00000400000000000000" pitchFamily="2" charset="-78"/>
                        </a:rPr>
                        <a:t>1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240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 b="1" dirty="0">
                          <a:effectLst/>
                          <a:cs typeface="B Nazanin" panose="00000400000000000000" pitchFamily="2" charset="-78"/>
                        </a:rPr>
                        <a:t>2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240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 b="1" dirty="0">
                          <a:effectLst/>
                          <a:cs typeface="B Nazanin" panose="00000400000000000000" pitchFamily="2" charset="-78"/>
                        </a:rPr>
                        <a:t>3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240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 b="1" dirty="0">
                          <a:effectLst/>
                          <a:cs typeface="B Nazanin" panose="00000400000000000000" pitchFamily="2" charset="-78"/>
                        </a:rPr>
                        <a:t>4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240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 b="1" dirty="0">
                          <a:effectLst/>
                          <a:cs typeface="B Nazanin" panose="00000400000000000000" pitchFamily="2" charset="-78"/>
                        </a:rPr>
                        <a:t>5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4168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1E7CEBCA-7E5A-41D2-9823-8704176F3255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内容列表"/>
  <p:tag name="ISPRINGCLOUDFOLDERID" val="0"/>
  <p:tag name="ISPRINGCLOUDFOLDERPATH" val="系统信息库"/>
  <p:tag name="ISPRING_PLAYERS_CUSTOMIZATION" val="UEsDBBQAAgAIAEabZ0o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BGm2dKCH4LIykDAACGDAAAJwAAAHVuaXZlcnNhbC9mbGFzaF9wdWJsaXNoaW5nX3NldHRpbmdzLnhtbNVX3W7aMBS+5yksT70saTu6diihqgpo1VpAhW3tVWViQ6w6dhbbUHq1p9mD7Ul2HAMFtevSH6RNCBGfn+/8n5jw6DYVaMJyzZWM8G51ByMmY0W5HEf4y6C9fYiRNkRSIpRkEZYKo6NGJczsUHCd9JkxIKoRwEhdz0yEE2OyehBMp9Mq11nuuEpYA/i6Gqs0yHKmmTQsDzJBZvBjZhnTeI5QAgC+qZJztUalglDokc4VtYIhTsFzyV1QRLQF0QkOvNiQxDfjXFlJT5RQOcrHwwi/Ozx2n4WMh2rylEmXE90AoiObOqGUOy+I6PM7hhLGxwm4e1DDaMqpSSK8V3MoIB08RCmwfejEoZwoyIE0c/iUGUKJIf7o7Rl2a/SC4El0JknK4wFwkIs/ws3B9aerXuvi7LTz+XrQ7Z4NTnveiUInWMcJg3VDITikbB6zpZ2QGEPiBPwGnRERmoXBKmkhNlJyzTl3RkMlIPeFFrRROmS0Q1K2Uo3+DZdtkNzFaASBiFmEj3NOBEbcEMHjpbK2Q224KareXpVEgAXtydB5H9+b99mJE5JrturWgqNdzuPGN2UFRTNlkeA3DBmFIH6bwlPC0Gpx0ChXaUGF9jFICw4WJ5xNGT0qcjoH/JOhKzCRWtCEXs0EM97Cd8vv0JCNVA64jEygs4HOtcevPgs4I1rfg5KFj1v9s9Nm6/q002xdbrkACZ0QGT8THArO0sxsBJ/MkFRmoQfpiInVrCgK5bTglYmt+vIyaJ5a4cv81sVYgd5gSTZj5TmF+asHpc0mZFIMohuuAhpGkENJPCYwYlgXXFpWFjAmEikpZojEsNa0G+sJV1YDxQ+wh9Yv99DrIy6L0xhWG1jMKctLQe7s7r2v7X84OPxYrwa/fvzcflJpvvB7gjhzfuOfPLnyl2v/4TYMA7elH1/aJrf/5s7uXbS+lslrp3U5KFXSVr8UXLeMVPdzGakL/5LprbxgSrkAS2nshwzWkuApN4y+ZYu9oE1e9W73PbaZNtlgzK8Zjf8mZH9aXhPX7oVh8OjF1XFSLnkKiXArcXnbbezXduCm+SirUgG09f8OjcpvUEsDBBQAAgAIAEabZ0q1/AlkugIAAFUKAAAhAAAAdW5pdmVyc2FsL2ZsYXNoX3NraW5fc2V0dGluZ3MueG1slVZtb+IwDP5+vwJx3+nulZ3UITHGSZN2t+k27XvamjYiTaokZce/vzhN1gQo9LAmEft5bMexzVK1pXzxYTJJc8GEfAatKS8VarxuQoubadZqLfgsF1wD1zMuZE3YdPHxp/2kiUVeYokdyLGcDcmhDzO3nzEUF+PbHGWIkIu6IXz/IEoxy0i+LaVoeXExtWrfgGSUbw3y6sd8tR4MwKjS9xrqKKf1Nco4SiNBKcCUvq9RLrIYyYD5SFf2M5LThzp/+wPajiqqLW35CWWI1pAS4iJfL1GG8dx4j19ljnKeoOGvNtAvn1EGoYzsQcbO776iDDJE0zb/0yONFCUWNOacf8R3DhOkMOOHWV2hXCTghTDQxVdw5bF3vQtA7ms49ymOqxTsCet6sBDw0TMGCy1bSBN/6myqEm+PrTbzAYsNYcoAQlUPejJJP5FWeTexrsf9gTfKi9CX0/SQV8HaGlZdwoG7WN/jV6tbuytCp++6IEMJO6cMUuyVPfK3qesRMlD2yGdGC3jkbH+cwaGpI/lHviXuOc/X31iBE3MsnNWfvBUjPeDoqiBVp/CYWhSwUJjOC60B3y1NrK5LKTnKKeVkR0uiqeC/EJft7WVUmhwYXK+d7qxUU83gVMPZHM2aDstlz3E/OmvckN3PQn+57jzRZovfTInWJK9q87OkphPHM2NiCjNNTjNwTxo4yHu+EQHHxh4i1URuQb4IwcaG4UKDGutedMM1BE+ToAZpcrrKqXNyqvy8rTOQa/NqFJSvcqzsgBUtK2b+9CuFNygOGAPWjqor448T+t6XgcI1ARCZV75ru0NnqVumKYMd+OEPFPbKQ3dLlenSoYZb6gfY6LDlnGZUT7pd0fdKvEMC/Qn8q0krcnxgGdH2mmTK3iyafL+G+1yixezXGTZfuMns2fVS5NjYjytolPjv5D9QSwMEFAACAAgARptnSiqWD2f+AgAAlwsAACYAAAB1bml2ZXJzYWwvaHRtbF9wdWJsaXNoaW5nX3NldHRpbmdzLnhtbM2Wb08aMRjA3/Mpmi6+lFPnpiN3GCMYiU6IsE1fmXItXGOvvbU98Hy1T7MPtk+yp1dAiI6dRpaFEOjTPr/nX/u04dF9KtCEacOVjPBufQcjJmNFuRxH+MvgdPsQI2OJpEQoySIsFUZHzVqY5UPBTdJn1sJSgwAjTSOzEU6szRpBMJ1O69xk2s0qkVvgm3qs0iDTzDBpmQ4yQQr4sUXGDJ4RKgDgmyo5U2vWagiFnvRZ0VwwxCl4LrkLiogzmwoc+FVDEt+NtcolPVFCaaTHwwi/Ozx2n/kaT2rxlEmXEtMEoRPbBqGUOyeI6PMHhhLGxwl4e7CP0ZRTm0R4b99RYHXwlFKyfeTEUU4UpEDaGT5lllBiiR96e5bdWzMXeBEtJEl5PIAZ5MKPcGtwe3bTa19ddC7Pbwfd7sWg0/NOlDrBKicMVg2F4JDKdcwWdkJiLYkT8Bt0RkQYFgbLovmykZIrzrkxGioBqS+1MBqBp6KI8LHmRGDELRE8XsxaosfMnnIBMTjd3fpIWvwI9PHGCdGGLRuazxiXxbj5TeWCokLlSPA7hqxCEFGewr+EoeV0o5FWaSkVxFhkBKcMTTibMnpUZmkG/JOhGzCR5qAJmy8TzHoL33P+gIZspDRwGZnAVgU5N55ffxE4I8Y8Qsncx63+RafVvu1cttrXWy5AQidExi+EQwlZmtmN8EmBpLJzPUhHTHLDyqJQTsu5KrHVX18Gw9Nc+DK/dTGW0BssyWasvKQwf/WgstmETMqD6A5XiYYjyKEkngkTMRx3LnNWFRgTiZQUBSIxNCrjjvWEq9yAxB9gjzav99DrIy7L0RhuDrCoKdOVkDu7e+/3P3w8OPzUqAe/fvzcXqs0a+E9QZw538NP1jbxRSN/2g3DwPXO59uw1fm/6sK9q/bXKpm6bF8PKhWp3a+E61ZZ1T2vsurKXxu9pSujkgvQZsb+2ECjETzlltG33DSvKPz6+9dvizcq/AajWLt9/98g/Gjx3Fp5X4XBsw/AGshXH9PN2m9QSwMEFAACAAgARptnSmhxUpGaAQAAHwYAAB8AAAB1bml2ZXJzYWwvaHRtbF9za2luX3NldHRpbmdzLmpzjZRNb8IwDIbv/AqUXSfEPmG7ocGkSRwmjdu0QyimVKRJlaQdHeK/rw5fTeqOxRfy8uR17CredrrVYhHrPne37rfbv/t7pwFqVudw7euiRU9RZ0YkC5glKYhEAguQ4nj0JO/OBGXMpDOdlx9oa2p+TOE/Sy5MHc8IC01ohjpcEOA3oW2owz8nsVOra19TrdHz3Fole5GSFqTtSaVT7hh29epWvcQAVgXoC+iSR+CZDtxqI8+ODwOMOhepNOOynKpY9eY8Wsda5XLRln9VZqCrT77eA/2nwcvEsxOJsW8W0jDxZIjRTmYajIFD3scJBgkLPgdR8+279QfqGTcLCugiMYk90qMbjDqd8RgaXRqOMHxMVl6Nbg4wmpyFjd0Td7cYHiF4CbphNb7H8ECV5dk/PmCmVYwdaaDNnp9QofgikfEhdR+D5PCyaNvWvXOh7vpj5j0hFTyhFfX80rbZEYKGAK03lo55TZB3StkJSpREDkVo1LQq6DliwzmC+88u49byaJVW46EajlUbuF6Dniklqtt/XbpnmKuz+wVQSwMEFAACAAgARptnSj08L9HBAAAA5QEAABoAAAB1bml2ZXJzYWwvaTE4bl9wcmVzZXRzLnhtbJ2RsQrCMBCG9z5FuN3EbqUkdRPcHHSWmqYaaS8ll1of35SKdJGAQyD/8X0/JCd3r75jT+PJOlSQ8y0wg9o1Fm8Kzqf9pgBGocam7hwaBeiA7apM2rzAozdkArFYgaTgHsJQCjFNE7c0+NhArhtDLCauXS/i6R2K2RTDosLilvYv+zODKssYk9fRduGAVbzHtCCMvFYwOxeN3GLrQPwCGpMATKrBUAJofQJ4DAnAjytAiu+b56RHCvGjYpBitZ4qewNQSwMEFAACAAgARptnSnL80YFnAAAAawAAABwAAAB1bml2ZXJzYWwvbG9jYWxfc2V0dGluZ3MueG1sDcw7CsNADEXR3qsQ6p1P58JjdymDIc4ChP0IBo0UZkRIdp/pbnG44/zNSh+Uerglvp4uTLDN98NeiZ/rrR+Yaojtom5IbM40T92ovok+ENFgpbfKD2VFbhG4S25yKaiwkGhnPk/dH1BLAwQUAAIACABElFdHI7RO+/sCAACwCAAAFAAAAHVuaXZlcnNhbC9wbGF5ZXIueG1srVXfT9swEH4u0v6HyO/YLR0DqgTEkNAexoTUse2tMombeE3izHYI5a/f2c7vpWxIe2iVnO/77nz33cW/es5S74lJxUUeoAWeI4/loYh4Hgfo4evt8Tm6unx35Bcp3TPp8ShAZc4NgKbIi5gKJS80gO+pTgLUM2BgRl4huZBc74H7FLjbSCdL9O5oBi65ClCidbEipKoqzBUg8liJtDQkCociI4VkiuWaSeLSQF6DXem/o+GXiZzofcFUD1notweuSVqOZ8UHJNUSCxmTk/l8QX7cfV6HCcvoMc+VpnnIkAeVnNlSPtJwdyeiMmXK2Ga+S3LNtDZJWNvM1yu+OM89JcMAOYdNxpSiMVM4zWNEHJZMgP1tSlVS86gBreFVO17zWr+Ned80brZzpHMuyseUqwSO+pDOOgn0yTCqn9nrWgU9NAq6NUzIk+xXySWL7Ou3VozzBXIBW8XZPLGqQjiAp1saaiH3NwADFdUdxG3TsGsatqCWA7fR1x0Fam67ZVSXkjWlmvlPPGLiC5WSGllcalkyn4yMNZYMwT5xV66b1DXET3SWnv5Db4zfqDU/1WudsYD/0ZhPQNTWhOcRe77l4KNZBjXVDIptbFgXKTYxu5xU+Zj1dD0wuRzrpsBFPE1lzGAMI6op6ezkEJRJqsAlLOUI2zs4CE54nKTw05MM49ODNBmVu0mG3sFBcCrC3QS0NbdlJOM6jsTUKsgnE+vED0ulRcZfrDwHe0avrA5fG7nm6Lrg7cHZ/I9RHMRoBnOLJlaXeertq+bw3sypVp3PpnCWgVphHpguC+fVzEJZjHwitqVlqm/6OTX7sAcd5Tw1HdNc30HvolrzF+ZVPDJfusXS1CRhRjMB+nC+7DFAP2G7DMJb06GIW5E3dcCY2Df3byvabPm6da7rhzrsQw2fOKscxs3UR1BHLEWZR6Me4qL7iKgUdtq1ZNRL2RZutDgBkYoiQO/hob7zxelFd+WzxUWDtXndu8Aulzes9DrhTkGk1nV7Eb/eDfD4G1BLAwQUAAIACABGm2dKsIcj9GwBAAD3AgAAKQAAAHVuaXZlcnNhbC9za2luX2N1c3RvbWl6YXRpb25fc2V0dGluZ3MueG1sjVLbSiQxEH33K4I/MEkqt4Z2ILeWeVHRAZ+b6ezSrKaXTsRlycebdncYR0c09VR1Tp2iKqdNv8Zon1KeHse/fR6neBdyHuPPtD5DqN1ND9N8M4cUclodKvdjHKbnTfwxLbVaTbmPQz8PdkHTGqPu9SEltXKqZswwiiTz1CvkPLcVa8A1YCvmKLHt6p3EP9057ELMp1Xb1RH6sWETU5jzJg7hzxqO2W+h4w0u534YKy+tBVui7KcWx5ZAjHDJfaEaAASy3BGHi5SN1AR5zDiGYhQFCohwThpRiKQcatY1oqow3wjEJGPUFepp7UZaG0dtkdAQous0rxpbus5IjBEhBJgrXEBnMKpsqBoa1HJAcGBAFG00UYA625mOFe+8sBwp6gXGhRkDGB+Oe9ju7bkO1W+vsz/nF4Inv+AkunhrdcJc7e5pnit5Gx5/P/Q5oHG4OL+59Xf+aqu3m+ur8/++fPXwnrWYtW79qbdfAFBLAwQUAAIACABGm2dKBdmJyEoNAADVIQAAFwAAAHVuaXZlcnNhbC91bml2ZXJzYWwucG5n7Zr5V1Lr+sCp02lW81TXnEu9ea45lCen40CZE6drpQ1mTrXMvGGCqGgoYtN1SImilpaJnqyT4oCpmboRsENJHkTqOKDiUHEUBcGBEBWRu6nOvWvd9V3fP+AufmBvnuez3/0+z7vf53mf/ULusSP+OhuNNkIgEB1YgE8wBLIGBoF8g1y/FtTsaroxAZ5WJQX7e0MoXSaToLAm9mDgQQikjrBp+dy3oLwhISA0CQLRZWo+q1jIivNgOzjM5+CJy5GS4aN5tvIB1gdZ0dzqudX1Ouf16/VTvyOe3Pz997tzLujn7wxY865680855y0tXv1z7db1O3xubykzVl/5Wfr3/RtU2Okumfsi6UfFp9IHFz2PJ20P/1RMqZRSRFK3iFJKZUvdgywuVI2VrSinkSMZiuGaplGcMWjSWSc/WcVKkOl5M4QfUQ+6/IxkqNHWVGbnnzOGeak+dad4g4orjVX29XirKOysr/sqUG5DB2X84Wd6vRu/BpSa7SsJQwviKPXgrX+LE37gN0i4i8UG8HQgx0oj7SJqjjcCVoPHLVqgBVqgBVqgBVqgBVqgBVqgBVqgBVqgBVqgBVrwvwdQAnP1AkuzZfoe2ArTaLytNFuK6+9o9g53+nyn2W7c8v+Dj+F3/mjgevFbP/1++KF1KTZR9saScAm3LDAfRYlQvYIqViihKUwXvLIPOZIleWFeezNteayJoZIE8Vuc4jk/jE8jlJUVrMzfJMuPLTv8zTOeY2ZeruOvSy+vZIURqGFmmqZimmKEGs0YYuQMdtXEiAswp7rDG+MXDvUkpb2ZMxdPBMwNJXEb9WaOhIAtSvKWOEhcQy8+DFCvKF2m6UppPE/9QS+z32P21dYwrpdyKl7gRmoaSROPA5mLY4VIQxeog9OwB+IUd+C+VECA0mOGmlfeCuXVvDcxQyz6pFnGp3ckNiYoicbIVz+ZslsLafOSxywafdMx0/kD9znbs+oigOH9XMJnj+z6OBGQeHLTCU8pAmNf5uzMmMUjL7l4UGcPp45mKOJ5J8+SxXHXW7HisNHBSPtywX74cIgJGb3CNF+ZufA9ecu+krw50jRW2Nl2UtYbwwnrxqPkQMXMMUE7V9ZKkjolGirq4oAzfYAqzY63gKGzE0Web0UvJBqbqukB6VN1rEEuIe53O2X1w9hAkRu90yGQcMtq+DpgA4y51Q5WVON7gWp8F6IoNP5sqvGzRmFb67kzTeg3EhSqcUT4/lh60Ikd5NLCXY+unfYMkSf9s2a2GP/G8WkVj9nfUFHGbOWxXBiLHOfnm2Npfl3p5o2bBcKI7l5HAk9GtugIqVs3SJ7/yzeQ9/BKz1tULj6u+7Mh8aIWaYHKw4eYZJT9VxMjJ7hl+shbzzxPGP1HebFtKfXmBnRLfohc1s9+7N2es227cfv+mFYzmwO2io3kzOk0BDcNX6zwEgnTSNKHiFfERYA9f3LqaspN2msIpLlIFL59OLbdSVSQ2cdpcG60SwgVWuvD7P9x6VmK4II8ULUciCt37mSNbCyOVAzhA+o3r5XLHPff26fai2h4iIu64Sp2SnyndE0GMgjTFoBC8LdkhQ6kTR6cHVm96GF1ePjH+2hZdZBpSredus6HuMnIuHq4eSDREn3KuN0pcuciHM0d5hnCAL6DRccHQLkW8j4tVJb7k/uXdidVDwQIU5NDVi0/170cxBuLttxseEo+ECy8NtHl+/Ji764fku4XcWHBPMIh+G/YI8TQQKhuyN8E2F3o4eaaczw3WArNzz7NPPuINRjGCb202XZjifCVk7iPCY4rZwQr46R4moji8qzYH96iDN7ZcX1Nv4PZXCmWl5+MY6YX7006jWhNNGos2fOXfOHTkjx9bxvvHlmwftyNav1AUeKrG5gSgOTmdeL+fWFo1s0BOu8NRvo4spDlUeBuR2yd+22PRE7FWX8ZkAQRo+JyuajvtaZn+6VCB1/ipkqdrrpZTMHYI12ma+eFi6MSFAYewftgG+NzZx/l11c7QtKR+WLh1qZbVxyfPiyl6u8XLQFD23eKMNMUByGNAHD0I3UxtlRvji96mtXQ49DIUKumY+kKLkD/2ukdqCIs6q2dShTCANzoXnu4ApyCOhqPW2RHIXCzeVFTNNLcsow72opfwpSU98T3NgPht/jlYQYNiJIMUV2PYxcPzzrNDlJTxioyU+HYGsYSJpLwC6KJUstVyTwOC0MNmL5dRy2IEGsezdxdnjcj40LV6tQVCcNgnH0kdRQCqY4i5ZUpsZcrGrL0N4qSRKFMPpJBU6SIDrcZQb3E9orLi++v673gESCofERGJ4CZN2Sa2NiEd/LwDs7UR+0hByofFWBskd/eNWpf6nfqUfXuF6JHZHdzrNo6QLfP8Z4VI+hTn/0FaLIud0ksM7pnr/PQ4dd3FgF92LiOYqNRKW5pcn5J3wV+Hxk7yc1ckaUUYRzwRU1ZG/8qe54t6usAH0rpvp45vLjrplU0NrbzODvi0XmfspjNRuJUHuBOSItPFp83uLPGtUWqcp0yal+Q1ncPu0Ag4hTDTM7TrLG1S/3UxzipBQwjaeSBviQcY1J0VHWpr018/G5P6jLdfJqOXBj2UHYyT4/LfIiOfYL7uBZdNtkCRnMG0PV5AauLwxU4kxSdaGzqwKTUGHIFLfYyMKvKGrxfi5c7fvSXLB4TCPELg28c2BfbJclMk7XtI9YC7G5LC1u9l24nvty95xj7DKGmoHZ+2XUP0TY7ZmLHuYosDPfeANjPZF+HvUWHbqaSP+p81FPeM//tvioxPNxFL4H6Xy71Zdh79IUyXScn+nPMrz7OurkO7UUc9CtGllNq8aqB1sI3OXvQobK+Y9mP82dZXwfPSIQijFHGPPYQO9mh8JZxfpFeA3lW1nzQKncsYaI5b6Kg/PiqJ5HV0IWXes5Q5QDXmQBdWbAzwy184HgqhhpIfrZXVWD6eBa3Q0D9OnH4lgSP33HOHn46shIryzWboy1xU/qO1146ru95hjyU6fVo0rXnwqLB2Vvvau6GunC9nPLHdgiDyJm8vX2cBYVHVPnqwzqWeznCaMP2JdpUQHAtHkGasiDaYuc6rB+aqyb8+VuCHXoaPFSfuvkX4YNF5VS794zPNpw+4hKVoslGZ4cjM+S98w0f9sH7G6/S861iTHY3LIudsy9NcNOfFKPX//YIQDuKxwfKs+pMZCU7nUy2wuB6RUbwQTdd/CF81nFf4tepc/7R/LYWcDkd3Ps7+WJcifTFFbVohEAK+oO1l2CsNiskSemrIKcZYBVQrwKDxSgl/ufUO+dNbI4z169zSs7m2yLTpw4GMxOR96LR4mgwVx/VkUVT4kf32Vp2tOYf8r19Btpo/5MqXJY/Rmnbj6AWWxB74srCzJU5VnfB1ToufQfH8caUjDadgZR9zHNArMwVMhJet878uonPrHQNU10TjziwJkYIseSo249PpAr+zCFLGfMDsUKv2YtkvCyirsxrK28/m3HguLEKrcqxlstCxxdtjPLF/gdca78EL5nVGG6O7g+MgM6vJs9GGxbAi86A183NFKHcG+08KcZiRdnLf1TwvGm7AXkdIcCRvLW+zy2gQP9JyRAvKjOjChd5Sz15NBPATDzKHsQnSLERO96fGlaO7RhWogqXfjnFsKKi/p1VZ7rcp5+X6vMonzNWY7qM48JHo3Jq7YhYU2DsQYZaOTqKy/Ncd7syko0XAYiSpymCRWkqI52fHK4Tse3PG89u+7z0LF2e/KVwkJsb11eTDU6oInBiJknSXO8FOLYopVRkrvkv/Ap79iRdJUE2daOE4jJIk+jLqJW/1YQOjx1N8OzDnQqvQpiCY9FXuVLEweg1GPoQcwMSPdFBV8LQ04XRydOs4xOaEBePPSZ4AW8XYZSiL9eLwEotjvdynw8RltocSLp+viWI5uGQy4ynvLDfmFAlVSXm136EkgGCZq4040TF2/6zdPshW2f9qMus72C75eVY6tamlRUFg9FyMALqwOLlhomPruIaj4Sb/ukzOvysoqT17wae81vAXLNo43V9ZAMQUwquuZwYxCYTUxhFhDicjWUvs6ArKOrB5vydyiE0L+JhlHqJJ1nrmvoCqpo82vTtKgR6mqZ4AXpVnFbIAiRfTaPDa9VSmeBMj5srMFbSu3+4NS6Ii2oaEqKTrVoqnaRv6z+1faN3SRP9zlnJX0MvU7TQdnzZ+mQTxpBlthryzCsOCu3YxW+JG3k8vi2qwAy06WPe1P3tCs2P/9zAubuly0/wFszuo1Aa6enTGgzAB4v09+KTURU1++6ZACRq37ET7OSbDofBEm7sxOj60l8x9BjKRJDQmszcLEo0DMCtyEqReocqUKvBur6NJLGJZ5p97JcMienLLNcQqxZ7TexzNM9I1d3WAFDa0TJN1R5y9/96GyhVL8e6r/78OlDhlShgOzAu+WvEcINef8SyEKq++B/xkmP/w8//MKBU5vU8w1s5LYuj1HBrjep0lWhXdLMhDL6gYKhpi2CkDj7QdNBXtuSPvq3WechRr8qNexPsvfnqikYP8z3iQ/E+e+1fUEsDBBQAAgAIAEabZ0orC8BtSgAAAGsAAAAbAAAAdW5pdmVyc2FsL3VuaXZlcnNhbC5wbmcueG1ss7GvyM1RKEstKs7Mz7NVMtQzULK34+WyKShKLctMLVeoAIoZ6RlAgJJCJSq3PDOlJAMoZGBujBDMSM1MzyixVbIwMIUL6gPNBABQSwECAAAUAAIACABGm2dKFQ6tKGQEAAAHEQAAHQAAAAAAAAABAAAAAAAAAAAAdW5pdmVyc2FsL2NvbW1vbl9tZXNzYWdlcy5sbmdQSwECAAAUAAIACABGm2dKCH4LIykDAACGDAAAJwAAAAAAAAABAAAAAACfBAAAdW5pdmVyc2FsL2ZsYXNoX3B1Ymxpc2hpbmdfc2V0dGluZ3MueG1sUEsBAgAAFAACAAgARptnSrX8CWS6AgAAVQoAACEAAAAAAAAAAQAAAAAADQgAAHVuaXZlcnNhbC9mbGFzaF9za2luX3NldHRpbmdzLnhtbFBLAQIAABQAAgAIAEabZ0oqlg9n/gIAAJcLAAAmAAAAAAAAAAEAAAAAAAYLAAB1bml2ZXJzYWwvaHRtbF9wdWJsaXNoaW5nX3NldHRpbmdzLnhtbFBLAQIAABQAAgAIAEabZ0pocVKRmgEAAB8GAAAfAAAAAAAAAAEAAAAAAEgOAAB1bml2ZXJzYWwvaHRtbF9za2luX3NldHRpbmdzLmpzUEsBAgAAFAACAAgARptnSj08L9HBAAAA5QEAABoAAAAAAAAAAQAAAAAAHxAAAHVuaXZlcnNhbC9pMThuX3ByZXNldHMueG1sUEsBAgAAFAACAAgARptnSnL80YFnAAAAawAAABwAAAAAAAAAAQAAAAAAGBEAAHVuaXZlcnNhbC9sb2NhbF9zZXR0aW5ncy54bWxQSwECAAAUAAIACABElFdHI7RO+/sCAACwCAAAFAAAAAAAAAABAAAAAAC5EQAAdW5pdmVyc2FsL3BsYXllci54bWxQSwECAAAUAAIACABGm2dKsIcj9GwBAAD3AgAAKQAAAAAAAAABAAAAAADmFAAAdW5pdmVyc2FsL3NraW5fY3VzdG9taXphdGlvbl9zZXR0aW5ncy54bWxQSwECAAAUAAIACABGm2dKBdmJyEoNAADVIQAAFwAAAAAAAAAAAAAAAACZFgAAdW5pdmVyc2FsL3VuaXZlcnNhbC5wbmdQSwECAAAUAAIACABGm2dKKwvAbUoAAABrAAAAGwAAAAAAAAABAAAAAAAYJAAAdW5pdmVyc2FsL3VuaXZlcnNhbC5wbmcueG1sUEsFBgAAAAALAAsASQMAAJskAAAAAA=="/>
  <p:tag name="ISPRING_PRESENTATION_TITLE" val="MC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heme/theme1.xml><?xml version="1.0" encoding="utf-8"?>
<a:theme xmlns:a="http://schemas.openxmlformats.org/drawingml/2006/main" name="www.freeppt7.com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ww.jp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1703</TotalTime>
  <Words>444</Words>
  <Application>Microsoft Office PowerPoint</Application>
  <PresentationFormat>Widescreen</PresentationFormat>
  <Paragraphs>152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等线</vt:lpstr>
      <vt:lpstr>等线 Light</vt:lpstr>
      <vt:lpstr>Arial</vt:lpstr>
      <vt:lpstr>B Nazanin</vt:lpstr>
      <vt:lpstr>B Titr</vt:lpstr>
      <vt:lpstr>Calibri</vt:lpstr>
      <vt:lpstr>Times New Roman</vt:lpstr>
      <vt:lpstr>www.freeppt7.com</vt:lpstr>
      <vt:lpstr>www.jpppt.com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第一PPT，www.1ppt.com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创业融资</dc:title>
  <dc:creator>第一PPT</dc:creator>
  <cp:keywords>www.1ppt.com</cp:keywords>
  <dc:description>www.1ppt.com</dc:description>
  <cp:lastModifiedBy>Nahid Esmaeilnia</cp:lastModifiedBy>
  <cp:revision>121</cp:revision>
  <cp:lastPrinted>2024-04-09T04:38:54Z</cp:lastPrinted>
  <dcterms:created xsi:type="dcterms:W3CDTF">2017-02-17T02:33:41Z</dcterms:created>
  <dcterms:modified xsi:type="dcterms:W3CDTF">2025-10-26T08:46:47Z</dcterms:modified>
  <cp:category>模板</cp:category>
</cp:coreProperties>
</file>